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Override4.xml" ContentType="application/vnd.openxmlformats-officedocument.themeOverride+xml"/>
  <Override PartName="/ppt/theme/themeOverride3.xml" ContentType="application/vnd.openxmlformats-officedocument.themeOverrid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4" r:id="rId2"/>
    <p:sldId id="256" r:id="rId3"/>
    <p:sldId id="287" r:id="rId4"/>
    <p:sldId id="295" r:id="rId5"/>
    <p:sldId id="260" r:id="rId6"/>
    <p:sldId id="296" r:id="rId7"/>
    <p:sldId id="297" r:id="rId8"/>
    <p:sldId id="298" r:id="rId9"/>
    <p:sldId id="299" r:id="rId10"/>
    <p:sldId id="300" r:id="rId11"/>
    <p:sldId id="301" r:id="rId12"/>
    <p:sldId id="276" r:id="rId13"/>
    <p:sldId id="303" r:id="rId14"/>
    <p:sldId id="308" r:id="rId15"/>
    <p:sldId id="304" r:id="rId16"/>
    <p:sldId id="305" r:id="rId17"/>
    <p:sldId id="306" r:id="rId18"/>
    <p:sldId id="307" r:id="rId19"/>
    <p:sldId id="274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83041" autoAdjust="0"/>
  </p:normalViewPr>
  <p:slideViewPr>
    <p:cSldViewPr snapToGrid="0">
      <p:cViewPr varScale="1">
        <p:scale>
          <a:sx n="93" d="100"/>
          <a:sy n="93" d="100"/>
        </p:scale>
        <p:origin x="115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34BF3-B416-4DCA-983A-67CC2662767F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1A546-D267-4A93-B8FA-CBD73BFE3D6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857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56718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C983B-341B-E3C8-9400-5BA7676EE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87298F3-67E2-D6D4-97A9-D5603B3E6E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BB84BF7D-966D-90D4-CE9B-9FEE1D3B1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Mapka celkového </a:t>
            </a:r>
            <a:r>
              <a:rPr kumimoji="0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PUPFL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97 % lesních porostů lesy zvláštního určení; 2,8 % lesy ochranné; 0,2 % lesy hospodářské.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 rámci hodnocení byl brán v potaz celkový rozsah záboru </a:t>
            </a:r>
            <a:r>
              <a:rPr kumimoji="0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PUPFL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cs-CZ" sz="1200" b="0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vytisknout si stranou klíč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plošná podoba zásahu a jeho charakter, skutečný stav lokality a pásmo 30 m od okraje lesa.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E6E079F-6B55-25EE-5626-0CB5C0A3AE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718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403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F1DF9-E91C-33CA-6E41-DADBEDDF3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D4D56B8-FDA9-A796-38AA-46771C5A56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546B975A-F9C8-21DA-4867-F64AA9CFE5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Celkový zábor </a:t>
            </a:r>
            <a:r>
              <a:rPr lang="cs-CZ" dirty="0" err="1"/>
              <a:t>PUPFL</a:t>
            </a:r>
            <a:r>
              <a:rPr lang="cs-CZ" dirty="0"/>
              <a:t> v naprosté většině mimo střed města, jádrové oblasti, heterogenní i modernistické město a je v naprosté většině spojen s veřejně prospěšnými stavbami dopravní a technické infrastruktury.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CB534D1-6629-5180-FE80-98E0FB77B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9643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1D31F-2957-EC96-D796-4DAEA5C8C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51CEEE2-2C74-1F26-D094-4FF27B7C26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CCD4594-C6FA-890B-202C-9A9347A6AA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 následujícího snímku je patrný rozsah zastavitelných rozvojových a transformačních ploch a koridorů dopravní a technické infrastruktury se záborem </a:t>
            </a:r>
            <a:r>
              <a:rPr lang="cs-CZ" dirty="0" err="1"/>
              <a:t>PUPFL</a:t>
            </a:r>
            <a:r>
              <a:rPr lang="cs-CZ" dirty="0"/>
              <a:t> a z toho porovnání s celkovým záborem je zřejmé, že se jsou zábory </a:t>
            </a:r>
            <a:r>
              <a:rPr lang="cs-CZ" dirty="0" err="1"/>
              <a:t>PUPFL</a:t>
            </a:r>
            <a:r>
              <a:rPr lang="cs-CZ" dirty="0"/>
              <a:t> pro zastavitelné plochy minoritní částí identifikovaných záborů.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21B9685-9E1E-26FD-CD1B-1810D95A0D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7718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FB58D-45EA-210B-C903-017CD3829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998D055-E7A8-517D-16EB-1366DFCA60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3B84DAAA-E14F-2B0C-6A40-D31071ACAD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 tohoto snímku jsou pak patrné zábory </a:t>
            </a:r>
            <a:r>
              <a:rPr lang="cs-CZ" dirty="0" err="1"/>
              <a:t>PUPFL</a:t>
            </a:r>
            <a:r>
              <a:rPr lang="cs-CZ" dirty="0"/>
              <a:t> pro nezastavitelné a nestavební plochy a suché poldry, které tvoří více jak 55 % identifikovaného záboru.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852FD11-BEA1-A3C2-2DF4-5FC5A011BA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554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27F3D-8E25-E6D8-6791-CBA70FF66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659367CC-F778-7C67-7A51-15826FC5A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1CF4949-D47F-6B54-C63F-BCEE4BCAB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 tohoto snímku jsou pak patrné zábory čistě pro nestavební rozvojové a transformační plochy pro parky a parková sportoviště.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9CCC821-3688-ADCF-FE2A-9674B2E593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186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EB950-B18F-22F1-702C-717DDE489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3D7831A-0AAA-ED43-9B83-5DC84347C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7B2D2D1E-D8AE-D342-CA4F-86937432BE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Zřetelné vlivy, tedy -1, -1/-2 a případně -2 jsou zobrazeny na následujícím snímku, ale souhrnně se jedná o 10 koridorů dopravní i technické infrastruktury, přičemž 8 těchto lokalit je v té kategorii mírně negativního vlivu. 8 koridorů spadá pod záměry dopravní infrastruktury a 2 koridory nebo plochy spadají pod technickou infrastrukturu.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Identifikováno bylo také 11 nulových až mírně negativních vlivů souvisejících s koridory pro zásobování elektrickou energií kdy se jedná zpravidla o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okrajové zásahy a využití lesních průseků v ochranném pásmu stávajících vedení.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6CCEB16-FB3C-D20B-8814-A441CDC843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9594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134D6-A8E7-CA6D-F15D-DDB0C83E6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0033397-99F5-49EA-EDC4-1EBE2930AB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51B6D5FF-68BA-0383-5403-49726F6BE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Stejně jako u </a:t>
            </a:r>
            <a:r>
              <a:rPr lang="cs-CZ" dirty="0" err="1"/>
              <a:t>ZPF</a:t>
            </a:r>
            <a:r>
              <a:rPr lang="cs-CZ" dirty="0"/>
              <a:t> zde máme ještě porovnání návrhu pro </a:t>
            </a:r>
            <a:r>
              <a:rPr lang="cs-CZ" dirty="0" err="1"/>
              <a:t>VP</a:t>
            </a:r>
            <a:r>
              <a:rPr lang="cs-CZ" dirty="0"/>
              <a:t> a současného návrhu pro </a:t>
            </a:r>
            <a:r>
              <a:rPr lang="cs-CZ" dirty="0" err="1"/>
              <a:t>OVP</a:t>
            </a:r>
            <a:r>
              <a:rPr lang="cs-CZ" dirty="0"/>
              <a:t>. Z hlediska </a:t>
            </a:r>
            <a:r>
              <a:rPr lang="cs-CZ" dirty="0" err="1"/>
              <a:t>PUPFL</a:t>
            </a:r>
            <a:r>
              <a:rPr lang="cs-CZ" dirty="0"/>
              <a:t> lze konstatovat, že ke zřetelnějším rozdílům dochází především v návaznosti na významné koridory nadřazené komunikační sítě, tedy koridory dopravní infrastruktury.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46BE6FE-4E20-D124-4C98-1D40297816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5043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805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A9DDC-3C64-37FE-CA91-7AFDF5153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CDBC46C9-4844-7131-8751-61C8875C14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104069CB-89F2-9016-0589-F6049EF891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rámci hodnocení byl brán v potaz celkový rozsah záboru ZPF 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cs-CZ" sz="1200" b="0" i="0" u="sng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vytisknout si stranou klíč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), třída ochrany ZPF, plošná podoba zásahu a jeho charakter a skutečný stav jednotlivých dotčených ploch.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41D9C4E-2E82-85E5-94F9-A4B01CF653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084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38AAB-95A8-86ED-1AC3-7C1AED5BF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0C8BB7A4-756C-81FB-A011-B962756DC4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462AA10-F122-9EC0-6E91-33F930DEE8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A549405-F515-441A-408E-0C328656C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772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4B8E-17D3-56E9-7E4D-EA8ADD06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A312F41B-9BB7-D45F-BEF4-B198E5C2C2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CCEDD7D8-7EB8-9DDE-5EA4-552E18EAA6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 dirty="0"/>
              <a:t>Významné vlivy situovány především do okrajových částí hl. m. Prahy přičemž tyto vlivy souvisí primárně s dostavbou komunikačního skeletu hl. m. Prahy a rozvojem železniční sítě.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766FB3A-EAAD-45AF-C4DA-8AA80B596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794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54377-DF92-1057-520E-EDB3659FD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AB4368B-7437-E184-42FE-96D6285A6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FEE0546-489C-62D5-5544-0DBC0EEBF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817F172-ECC6-C886-3A5D-AC9FB363F8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582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F9862-8A94-3BD1-F7AD-2CAA82194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CC8C8D84-3D28-E5C7-86CC-4AAC640E69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D234BB48-2CA1-E15F-9D61-66133EEB9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1) Identifikovány </a:t>
            </a:r>
            <a:r>
              <a:rPr lang="cs-CZ" sz="1200" b="0" dirty="0">
                <a:latin typeface="Arial" panose="020B0604020202020204" pitchFamily="34" charset="0"/>
                <a:cs typeface="Arial" panose="020B0604020202020204" pitchFamily="34" charset="0"/>
              </a:rPr>
              <a:t>pozitivní vlivy v případě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vymezených nezastavitelných transformačních a rozvojových produkční lokality.</a:t>
            </a:r>
          </a:p>
          <a:p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2) Ambivalentní hodnocení navrhovaných přírodních ploch na zemědělské půdě – zábor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ZPF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200" i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posílení protierozní ochrany, podpora retence vody v území, posílení ekologické stability a biologické diverzity.</a:t>
            </a:r>
            <a:endParaRPr lang="cs-CZ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40DBFFB-03E4-7DBE-90D3-5788250AC6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5495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8456B-AA37-E26F-5403-5685C5D95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2345BDDD-0C87-1A56-D83D-E98A49572C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1E94685-2FD6-801F-91A5-801D09433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Zde můžeme vidět porovnání návrhu pro </a:t>
            </a:r>
            <a:r>
              <a:rPr lang="cs-CZ" dirty="0" err="1"/>
              <a:t>VP</a:t>
            </a:r>
            <a:r>
              <a:rPr lang="cs-CZ" dirty="0"/>
              <a:t> a současného návrhu pro </a:t>
            </a:r>
            <a:r>
              <a:rPr lang="cs-CZ" dirty="0" err="1"/>
              <a:t>OVP</a:t>
            </a:r>
            <a:r>
              <a:rPr lang="cs-CZ" dirty="0"/>
              <a:t>. Z hlediska rozdílů v záboru </a:t>
            </a:r>
            <a:r>
              <a:rPr lang="cs-CZ" dirty="0" err="1"/>
              <a:t>ZPF</a:t>
            </a:r>
            <a:r>
              <a:rPr lang="cs-CZ" dirty="0"/>
              <a:t> lze konstatovat, že ke zřetelnějším rozdílům dochází především v návaznosti na zaústění vysokorychlostních tratí do hlavního města.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0380B18-B363-FC19-9062-B780F51522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111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B6285-9FF6-CFAE-D1F3-7F359F98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8F190FC7-3428-E21A-5068-D6CEFA972B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1DDF8A42-8039-7612-29CB-4CE90E382F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9637F58-A255-4A69-6614-332BCF65EC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1A546-D267-4A93-B8FA-CBD73BFE3D65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979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0170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173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4612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8385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5680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4679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9068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2123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41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6240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799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724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860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7659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04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900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6CD5-9468-4B08-91F0-C9657D248640}" type="datetimeFigureOut">
              <a:rPr lang="cs-CZ" smtClean="0"/>
              <a:t>18.11.2025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19D5445-A9FA-4FCE-ACCB-BF0F6594969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223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548680"/>
            <a:ext cx="11521280" cy="1872208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Vlivy na zemědělský půdní fond </a:t>
            </a:r>
            <a:br>
              <a:rPr lang="cs-CZ" altLang="cs-CZ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pozemky určené k plnění funkcí lesa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616280" y="6477000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Praha 19.11. a 26.11. 2025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26D7EA1-5F3E-8CC1-E34A-D66110D3EEAF}"/>
              </a:ext>
            </a:extLst>
          </p:cNvPr>
          <p:cNvSpPr txBox="1"/>
          <p:nvPr/>
        </p:nvSpPr>
        <p:spPr>
          <a:xfrm rot="10800000" flipV="1">
            <a:off x="335360" y="4235575"/>
            <a:ext cx="115932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cs-CZ" b="1" dirty="0">
                <a:latin typeface="+mj-lt"/>
              </a:rPr>
              <a:t>EKOLA group, spol. s r.o.</a:t>
            </a:r>
          </a:p>
          <a:p>
            <a:pPr algn="ctr">
              <a:spcBef>
                <a:spcPts val="0"/>
              </a:spcBef>
            </a:pPr>
            <a:r>
              <a:rPr lang="cs-CZ" b="1" dirty="0">
                <a:latin typeface="+mj-lt"/>
              </a:rPr>
              <a:t>Mistrovská 558/4, 108 00 Praha 10 - Malešice</a:t>
            </a:r>
          </a:p>
          <a:p>
            <a:pPr algn="ctr"/>
            <a:endParaRPr lang="cs-CZ" b="1" dirty="0">
              <a:latin typeface="+mj-lt"/>
            </a:endParaRPr>
          </a:p>
          <a:p>
            <a:pPr algn="ctr"/>
            <a:r>
              <a:rPr lang="cs-CZ" sz="2200" dirty="0">
                <a:latin typeface="+mj-lt"/>
              </a:rPr>
              <a:t>ve sdružení firem </a:t>
            </a:r>
            <a:r>
              <a:rPr lang="cs-CZ" sz="2200" dirty="0" err="1">
                <a:latin typeface="+mj-lt"/>
              </a:rPr>
              <a:t>ATEA</a:t>
            </a:r>
            <a:r>
              <a:rPr lang="cs-CZ" sz="2200" dirty="0">
                <a:latin typeface="+mj-lt"/>
              </a:rPr>
              <a:t> – Společnost pro Metropolitní plán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2EFA1E6-913F-3012-EC7F-3AC5CBF0DB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00" y="2787098"/>
            <a:ext cx="2567608" cy="1283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A2C4E-E577-DCB8-2739-F7C46EEFA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ADAF0-B219-3831-4927-CB6E97D4D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458" y="2906448"/>
            <a:ext cx="9829800" cy="1045104"/>
          </a:xfr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310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86449-2FBC-8258-D166-96856575C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F1A766B1-A94F-D3A6-3403-7B5BB500C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3" y="685902"/>
            <a:ext cx="8132567" cy="5732148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C3D82EE3-6F5D-89AE-339B-DEC082C9FA99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Základní charakteristiky a aspekty hodnocení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814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34339" y="563880"/>
            <a:ext cx="1052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Základní koncepce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34340" y="1391900"/>
            <a:ext cx="1143762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Pozitivní vlivy</a:t>
            </a:r>
          </a:p>
          <a:p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Vymezení pevné hranice města, ochrana otevřené krajiny a posilování jejího </a:t>
            </a:r>
            <a:b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charakteru.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Vymezení transformačních lokalit, vč. návrhu jejich využití a vymezení ploch </a:t>
            </a:r>
            <a:b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podrobnějšího členění lesa na lesních pozemcích. </a:t>
            </a:r>
          </a:p>
          <a:p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Negativní vlivy</a:t>
            </a:r>
          </a:p>
          <a:p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Celkový zábor PUPFL - 58,13 ha.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Z toho 32,07 ha pro nezastavitelné a nestavební plochy a suché poldry.</a:t>
            </a:r>
          </a:p>
        </p:txBody>
      </p:sp>
    </p:spTree>
    <p:extLst>
      <p:ext uri="{BB962C8B-B14F-4D97-AF65-F5344CB8AC3E}">
        <p14:creationId xmlns:p14="http://schemas.microsoft.com/office/powerpoint/2010/main" val="93992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E4F15-4583-32E8-1222-DE12B75D5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8A47C341-151D-928D-2C6E-2307AC1506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4" y="867464"/>
            <a:ext cx="8115519" cy="5720133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BE998CDF-537C-A300-286B-01B80F3B4B50}"/>
              </a:ext>
            </a:extLst>
          </p:cNvPr>
          <p:cNvSpPr/>
          <p:nvPr/>
        </p:nvSpPr>
        <p:spPr>
          <a:xfrm>
            <a:off x="0" y="270403"/>
            <a:ext cx="9669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lvl="0" algn="ctr">
              <a:defRPr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Celkový zábor a jeho lokalizace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06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7ED4F-1ACB-F663-F3A3-5988A3C0F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FDA1BC90-678D-D0FE-F311-C7D7DA29E3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3" y="867464"/>
            <a:ext cx="8115522" cy="5720133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ABA5AD34-D7A5-4DFE-8679-6818E70B7EF0}"/>
              </a:ext>
            </a:extLst>
          </p:cNvPr>
          <p:cNvSpPr/>
          <p:nvPr/>
        </p:nvSpPr>
        <p:spPr>
          <a:xfrm>
            <a:off x="0" y="270403"/>
            <a:ext cx="966951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lvl="0" algn="ctr">
              <a:defRPr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Rozsah zastavitelných rozvojových a transformačních ploch a koridorů dopravní a technické infrastruktury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62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90591-594C-D79B-5016-3D505662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87340179-D1B1-7007-2049-156019519C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4" y="867464"/>
            <a:ext cx="8115519" cy="5720133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BEC8544B-4F4E-8E47-4101-246354DE08EE}"/>
              </a:ext>
            </a:extLst>
          </p:cNvPr>
          <p:cNvSpPr/>
          <p:nvPr/>
        </p:nvSpPr>
        <p:spPr>
          <a:xfrm>
            <a:off x="0" y="270403"/>
            <a:ext cx="9669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lvl="0" algn="ctr">
              <a:defRPr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Rozsah nezastavitelných a nestavebních ploch a suchých poldrů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21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492D0-4EB6-5FF1-18ED-74ADC45BB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92857A38-3B5A-1C72-09DB-9809C8A8BD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4" y="867464"/>
            <a:ext cx="8115519" cy="5720132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4828A80E-04E8-4C98-969C-ACB840D29AB4}"/>
              </a:ext>
            </a:extLst>
          </p:cNvPr>
          <p:cNvSpPr/>
          <p:nvPr/>
        </p:nvSpPr>
        <p:spPr>
          <a:xfrm>
            <a:off x="0" y="270403"/>
            <a:ext cx="966951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lvl="0" algn="ctr">
              <a:defRPr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Rozsah nestavební rozvojové a transformační plochy pro parky a parková sportoviště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333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67AF9-D7FB-E96F-4016-2E5F90882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2923AA8F-D591-4CE9-7088-76E6CF532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4" y="867464"/>
            <a:ext cx="8115518" cy="5720132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C321CA6D-A490-2479-93CB-E9B363607B3D}"/>
              </a:ext>
            </a:extLst>
          </p:cNvPr>
          <p:cNvSpPr/>
          <p:nvPr/>
        </p:nvSpPr>
        <p:spPr>
          <a:xfrm>
            <a:off x="0" y="270403"/>
            <a:ext cx="9669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lvl="0" algn="ctr">
              <a:defRPr/>
            </a:pPr>
            <a:r>
              <a:rPr lang="pl-PL" sz="2000" b="1" dirty="0">
                <a:latin typeface="Arial" panose="020B0604020202020204" pitchFamily="34" charset="0"/>
                <a:cs typeface="Arial" panose="020B0604020202020204" pitchFamily="34" charset="0"/>
              </a:rPr>
              <a:t>Koncepce rozvoje dopravní a technické infrastruktury</a:t>
            </a:r>
          </a:p>
        </p:txBody>
      </p:sp>
    </p:spTree>
    <p:extLst>
      <p:ext uri="{BB962C8B-B14F-4D97-AF65-F5344CB8AC3E}">
        <p14:creationId xmlns:p14="http://schemas.microsoft.com/office/powerpoint/2010/main" val="3440174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38608-BE75-B5E6-DBAF-08E781138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CEA8552F-D240-0F7C-D81B-9BB77420DB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94" y="867464"/>
            <a:ext cx="8115518" cy="5720131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DBA81F69-F28E-1786-A2BC-ACC564B079A5}"/>
              </a:ext>
            </a:extLst>
          </p:cNvPr>
          <p:cNvSpPr/>
          <p:nvPr/>
        </p:nvSpPr>
        <p:spPr>
          <a:xfrm>
            <a:off x="0" y="270403"/>
            <a:ext cx="9669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Pozemky určené k plnění funkcí lesa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Rozsah ploch pro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VP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 a pro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OVP</a:t>
            </a:r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48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D202CE01-5A01-F615-DCA3-1E02BE86A88A}"/>
              </a:ext>
            </a:extLst>
          </p:cNvPr>
          <p:cNvSpPr txBox="1">
            <a:spLocks/>
          </p:cNvSpPr>
          <p:nvPr/>
        </p:nvSpPr>
        <p:spPr>
          <a:xfrm>
            <a:off x="529458" y="2906448"/>
            <a:ext cx="9829800" cy="104510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914400">
              <a:spcBef>
                <a:spcPts val="0"/>
              </a:spcBef>
              <a:defRPr/>
            </a:pPr>
            <a:r>
              <a:rPr lang="cs-CZ" sz="3200" b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Děkuji za pozornost</a:t>
            </a:r>
            <a:endParaRPr lang="cs-CZ" sz="3200" b="1" dirty="0">
              <a:solidFill>
                <a:prstClr val="black"/>
              </a:solidFill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1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81100" y="2906448"/>
            <a:ext cx="9829800" cy="1045104"/>
          </a:xfrm>
        </p:spPr>
        <p:txBody>
          <a:bodyPr anchor="ctr">
            <a:noAutofit/>
          </a:bodyPr>
          <a:lstStyle/>
          <a:p>
            <a:pPr algn="ctr"/>
            <a:r>
              <a:rPr lang="cs-CZ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</p:txBody>
      </p:sp>
    </p:spTree>
    <p:extLst>
      <p:ext uri="{BB962C8B-B14F-4D97-AF65-F5344CB8AC3E}">
        <p14:creationId xmlns:p14="http://schemas.microsoft.com/office/powerpoint/2010/main" val="3388611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591C7-D23E-D395-A8B6-FA4D1A56C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11F51927-1CDE-9045-7DF2-41FEF8DFB38E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Základní charakteristiky a aspekty hodnocení</a:t>
            </a:r>
            <a:endParaRPr lang="cs-CZ" sz="2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6E5EF4A-17C4-A2C0-E6D0-99C09FCB3E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2" y="685902"/>
            <a:ext cx="8132570" cy="573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9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AA417-7AD3-AEFC-FDD7-68289ADA2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73F2D588-84DD-26AE-F577-5FA55AA0F711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Základní charakteristiky a aspekty hodnocení</a:t>
            </a:r>
            <a:endParaRPr lang="cs-CZ" sz="2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F2E5BE7-7122-91B7-D1FC-8DB1C63E44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2" y="685902"/>
            <a:ext cx="8132570" cy="573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65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34339" y="563880"/>
            <a:ext cx="1052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Základní koncepce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434340" y="1391900"/>
            <a:ext cx="892683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Pozitivní vlivy</a:t>
            </a:r>
          </a:p>
          <a:p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Mezi hlavní znaky urbanistické koncepce návrhu MPP patří princip dostřednosti (čl. 10 odst. 1 výrokové části), ze kterého se odvíjí akcent na maximální možné využití vnitřních rezerv města a rozvoj v hranicích zastavěného území.</a:t>
            </a:r>
          </a:p>
          <a:p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Vymezení transformačních lokalit, vč. návrhu na jejich využití.</a:t>
            </a:r>
          </a:p>
          <a:p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Negativní vlivy</a:t>
            </a:r>
          </a:p>
          <a:p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Významně negativní vlivy identifikovány u 58 rozvojových či transformačních lokalit a 18 koridorů dopravní a technické infrastruktury.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2824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97249-CDDE-0B81-0EBE-51A18BA80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03DBDCF8-7A63-9B39-9161-D9B925DB3D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2" y="685902"/>
            <a:ext cx="8132570" cy="5732150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8462B5FB-15F5-128B-8ED8-46421E7BA04F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Zastoupení významných vlivů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614901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8AB7F-6E19-B4C6-BF07-4A120FCA7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59AAF97C-030C-04C3-BC85-920D21088F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2" y="685902"/>
            <a:ext cx="8132569" cy="5732150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13497AE4-F02B-7C05-4A68-2E6788B2216E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Koncepce rozvoje dopravní a technické infrastruktury</a:t>
            </a:r>
          </a:p>
        </p:txBody>
      </p:sp>
    </p:spTree>
    <p:extLst>
      <p:ext uri="{BB962C8B-B14F-4D97-AF65-F5344CB8AC3E}">
        <p14:creationId xmlns:p14="http://schemas.microsoft.com/office/powerpoint/2010/main" val="1587965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11823-4BD0-EB43-BD87-82DECF25B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1FA174A7-500A-E16A-E888-CA7F8A2DB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2" y="685902"/>
            <a:ext cx="8132569" cy="5732149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8DEB219E-D077-55CC-9D6D-30EDD9C8D130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Koncepce krajiny</a:t>
            </a:r>
          </a:p>
        </p:txBody>
      </p:sp>
    </p:spTree>
    <p:extLst>
      <p:ext uri="{BB962C8B-B14F-4D97-AF65-F5344CB8AC3E}">
        <p14:creationId xmlns:p14="http://schemas.microsoft.com/office/powerpoint/2010/main" val="3259163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9BB4B-A20A-673A-6086-83076C118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7EAF801A-A3EE-BD45-3ADC-15B3616995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473" y="685902"/>
            <a:ext cx="8132567" cy="5732149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2337C507-03AF-1F7C-3356-19A1D492AC03}"/>
              </a:ext>
            </a:extLst>
          </p:cNvPr>
          <p:cNvSpPr/>
          <p:nvPr/>
        </p:nvSpPr>
        <p:spPr>
          <a:xfrm>
            <a:off x="0" y="270403"/>
            <a:ext cx="10474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Zemědělský půdní fond</a:t>
            </a:r>
          </a:p>
          <a:p>
            <a:pPr algn="ctr"/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Rozsah ploch pro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VP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 a pro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OVP</a:t>
            </a:r>
            <a:endParaRPr lang="cs-CZ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972823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aseta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2.xml><?xml version="1.0" encoding="utf-8"?>
<a:themeOverride xmlns:a="http://schemas.openxmlformats.org/drawingml/2006/main">
  <a:clrScheme name="Faseta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3.xml><?xml version="1.0" encoding="utf-8"?>
<a:themeOverride xmlns:a="http://schemas.openxmlformats.org/drawingml/2006/main">
  <a:clrScheme name="Faseta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ppt/theme/themeOverride4.xml><?xml version="1.0" encoding="utf-8"?>
<a:themeOverride xmlns:a="http://schemas.openxmlformats.org/drawingml/2006/main">
  <a:clrScheme name="Faseta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5F6BC2463CB74F934B95D1CB51D07A" ma:contentTypeVersion="12" ma:contentTypeDescription="Vytvoří nový dokument" ma:contentTypeScope="" ma:versionID="1138c7fabdcca6ebaefeedb8d2b53bef">
  <xsd:schema xmlns:xsd="http://www.w3.org/2001/XMLSchema" xmlns:xs="http://www.w3.org/2001/XMLSchema" xmlns:p="http://schemas.microsoft.com/office/2006/metadata/properties" xmlns:ns2="924aed48-48ee-493b-a199-e3b06e966ec3" xmlns:ns3="d12671fc-1c07-45ea-bbea-44c9b49f94d0" targetNamespace="http://schemas.microsoft.com/office/2006/metadata/properties" ma:root="true" ma:fieldsID="6fbf7e0a755e0afab0bfc22bc9d05fdf" ns2:_="" ns3:_="">
    <xsd:import namespace="924aed48-48ee-493b-a199-e3b06e966ec3"/>
    <xsd:import namespace="d12671fc-1c07-45ea-bbea-44c9b49f9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aed48-48ee-493b-a199-e3b06e966e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655dc0b0-28f5-4896-9c77-88b76e1b7d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671fc-1c07-45ea-bbea-44c9b49f94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0a15b7-bd38-4e42-8c52-4f1c2a7db28e}" ma:internalName="TaxCatchAll" ma:showField="CatchAllData" ma:web="d12671fc-1c07-45ea-bbea-44c9b49f9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4aed48-48ee-493b-a199-e3b06e966ec3">
      <Terms xmlns="http://schemas.microsoft.com/office/infopath/2007/PartnerControls"/>
    </lcf76f155ced4ddcb4097134ff3c332f>
    <TaxCatchAll xmlns="d12671fc-1c07-45ea-bbea-44c9b49f94d0" xsi:nil="true"/>
  </documentManagement>
</p:properties>
</file>

<file path=customXml/itemProps1.xml><?xml version="1.0" encoding="utf-8"?>
<ds:datastoreItem xmlns:ds="http://schemas.openxmlformats.org/officeDocument/2006/customXml" ds:itemID="{5884BE97-30A8-42E4-91B0-4ECC25EA880D}"/>
</file>

<file path=customXml/itemProps2.xml><?xml version="1.0" encoding="utf-8"?>
<ds:datastoreItem xmlns:ds="http://schemas.openxmlformats.org/officeDocument/2006/customXml" ds:itemID="{F6BB8936-409C-4C7B-AD31-01A20E22C6DC}"/>
</file>

<file path=customXml/itemProps3.xml><?xml version="1.0" encoding="utf-8"?>
<ds:datastoreItem xmlns:ds="http://schemas.openxmlformats.org/officeDocument/2006/customXml" ds:itemID="{BE2E5B39-A923-4712-B7DF-94EF19EC16A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3877</TotalTime>
  <Words>847</Words>
  <Application>Microsoft Office PowerPoint</Application>
  <PresentationFormat>Širokoúhlá obrazovka</PresentationFormat>
  <Paragraphs>90</Paragraphs>
  <Slides>19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4" baseType="lpstr">
      <vt:lpstr>Arial</vt:lpstr>
      <vt:lpstr>Calibri</vt:lpstr>
      <vt:lpstr>Trebuchet MS</vt:lpstr>
      <vt:lpstr>Wingdings 3</vt:lpstr>
      <vt:lpstr>Faseta</vt:lpstr>
      <vt:lpstr>VYHODNOCENÍ VLIVŮ ÚP HL. M. PRAHY (METROPOLITNÍ PLÁN) NA UDRŽITELNÝ ROZVOJ ÚZEMÍ k opakovanému veřejnému projednání  Vlivy na zemědělský půdní fond  a pozemky určené k plnění funkcí lesa     </vt:lpstr>
      <vt:lpstr>ZEMĚDĚLSKÝ PŮDNÍ FOND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POZEMKY URČENÉ K PLNĚNÍ FUNKCÍ LESA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Vyhodnocení vlivů Metropolitního plánu na krajinu a krajinný ráz</dc:title>
  <dc:creator>Alena Smrčková</dc:creator>
  <cp:lastModifiedBy>Jakub Černý</cp:lastModifiedBy>
  <cp:revision>47</cp:revision>
  <dcterms:created xsi:type="dcterms:W3CDTF">2022-05-27T06:39:36Z</dcterms:created>
  <dcterms:modified xsi:type="dcterms:W3CDTF">2025-11-18T09:49:36Z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0x0101003A5F6BC2463CB74F934B95D1CB51D07A</vt:lpwstr>
  </property>
</Properties>
</file>